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4" r:id="rId12"/>
    <p:sldId id="275" r:id="rId13"/>
    <p:sldId id="276" r:id="rId14"/>
    <p:sldId id="290" r:id="rId15"/>
    <p:sldId id="288" r:id="rId16"/>
    <p:sldId id="294" r:id="rId17"/>
    <p:sldId id="302" r:id="rId18"/>
    <p:sldId id="295" r:id="rId19"/>
    <p:sldId id="296" r:id="rId20"/>
    <p:sldId id="297" r:id="rId21"/>
    <p:sldId id="303" r:id="rId22"/>
    <p:sldId id="291" r:id="rId23"/>
    <p:sldId id="298" r:id="rId24"/>
    <p:sldId id="299" r:id="rId25"/>
    <p:sldId id="289" r:id="rId26"/>
    <p:sldId id="300" r:id="rId27"/>
    <p:sldId id="278" r:id="rId28"/>
    <p:sldId id="292" r:id="rId29"/>
    <p:sldId id="277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00"/>
    <a:srgbClr val="FFC000"/>
    <a:srgbClr val="66E6FF"/>
    <a:srgbClr val="D13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5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2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10" y="1912593"/>
            <a:ext cx="2472594" cy="2472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676731" y="1582220"/>
            <a:ext cx="203493" cy="3678150"/>
          </a:xfrm>
          <a:prstGeom prst="rect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4311" y="1897631"/>
            <a:ext cx="698643" cy="698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1896" y="1765277"/>
            <a:ext cx="3367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React JS </a:t>
            </a:r>
          </a:p>
          <a:p>
            <a:pPr algn="ctr"/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ecosystem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9619" y="4084259"/>
            <a:ext cx="592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Webpack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React </a:t>
            </a:r>
            <a:r>
              <a:rPr lang="mr-IN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–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b="1" dirty="0" err="1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Redux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SAGA 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71" y="7697789"/>
            <a:ext cx="3845000" cy="3781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2795" y="5749893"/>
            <a:ext cx="4013323" cy="3627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3" y="7989396"/>
            <a:ext cx="3950775" cy="2334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9716" y="7697789"/>
            <a:ext cx="3758798" cy="375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37479"/>
            <a:ext cx="4932990" cy="44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393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73457" y="-464024"/>
            <a:ext cx="6264322" cy="8447965"/>
          </a:xfrm>
          <a:prstGeom prst="rect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018" y="1058671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/>
            </a:r>
            <a:b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React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Redux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Relay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 smtClean="0">
                <a:solidFill>
                  <a:schemeClr val="bg1"/>
                </a:solidFill>
                <a:latin typeface="Product Sans" panose="020B0503030502040203" pitchFamily="34" charset="0"/>
              </a:rPr>
              <a:t>Express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3881" y="2905329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roduct Sans" panose="020B0503030502040203" pitchFamily="34" charset="0"/>
              </a:rPr>
              <a:t>Full Stack</a:t>
            </a:r>
          </a:p>
        </p:txBody>
      </p:sp>
    </p:spTree>
    <p:extLst>
      <p:ext uri="{BB962C8B-B14F-4D97-AF65-F5344CB8AC3E}">
        <p14:creationId xmlns:p14="http://schemas.microsoft.com/office/powerpoint/2010/main" val="23312200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21" r="-22921"/>
          <a:stretch>
            <a:fillRect/>
          </a:stretch>
        </p:blipFill>
        <p:spPr>
          <a:xfrm>
            <a:off x="1133542" y="2116477"/>
            <a:ext cx="9007310" cy="3727210"/>
          </a:xfrm>
        </p:spPr>
      </p:pic>
    </p:spTree>
    <p:extLst>
      <p:ext uri="{BB962C8B-B14F-4D97-AF65-F5344CB8AC3E}">
        <p14:creationId xmlns:p14="http://schemas.microsoft.com/office/powerpoint/2010/main" val="30304813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 Structur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1" r="-24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8757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Requirements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52449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2800" dirty="0">
              <a:latin typeface="Product Sans" panose="020B050303050204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7342" y="2793346"/>
            <a:ext cx="26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JSX Template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stylesheet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7342" y="3554011"/>
            <a:ext cx="462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Grid system bootstrap </a:t>
            </a:r>
            <a:r>
              <a:rPr lang="en-US" dirty="0" err="1">
                <a:latin typeface="Open "/>
              </a:rPr>
              <a:t>làm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giao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diện</a:t>
            </a:r>
            <a:r>
              <a:rPr lang="en-US" dirty="0">
                <a:latin typeface="Open "/>
              </a:rPr>
              <a:t> responsive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871654" y="2821895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871654" y="3570067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3888" y="4365226"/>
            <a:ext cx="357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Kiến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thức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Javascript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babel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838200" y="438128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7342" y="5170496"/>
            <a:ext cx="355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Các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compent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của</a:t>
            </a:r>
            <a:r>
              <a:rPr lang="en-US" dirty="0">
                <a:latin typeface="Open "/>
              </a:rPr>
              <a:t> material-</a:t>
            </a:r>
            <a:r>
              <a:rPr lang="en-US" dirty="0" err="1">
                <a:latin typeface="Open "/>
              </a:rPr>
              <a:t>ui</a:t>
            </a:r>
            <a:endParaRPr lang="en-US" dirty="0">
              <a:latin typeface="Open 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871654" y="518655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8251" y="1652449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7393" y="2797545"/>
            <a:ext cx="19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Express, </a:t>
            </a:r>
            <a:r>
              <a:rPr lang="en-US" dirty="0" err="1">
                <a:latin typeface="Open "/>
              </a:rPr>
              <a:t>tạo</a:t>
            </a:r>
            <a:r>
              <a:rPr lang="en-US" dirty="0">
                <a:latin typeface="Open "/>
              </a:rPr>
              <a:t> router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393" y="3558210"/>
            <a:ext cx="378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Authentication </a:t>
            </a:r>
            <a:r>
              <a:rPr lang="en-US" dirty="0" err="1">
                <a:latin typeface="Open "/>
              </a:rPr>
              <a:t>dùng</a:t>
            </a:r>
            <a:r>
              <a:rPr lang="en-US" dirty="0">
                <a:latin typeface="Open "/>
              </a:rPr>
              <a:t> oauth2(passport)</a:t>
            </a:r>
          </a:p>
        </p:txBody>
      </p:sp>
      <p:sp>
        <p:nvSpPr>
          <p:cNvPr id="20" name="Flowchart: Connector 19"/>
          <p:cNvSpPr/>
          <p:nvPr/>
        </p:nvSpPr>
        <p:spPr>
          <a:xfrm>
            <a:off x="7201705" y="2826094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7201705" y="3574266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13939" y="4369425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ORM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sequelize</a:t>
            </a:r>
            <a:endParaRPr lang="en-US" dirty="0">
              <a:latin typeface="Open "/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7168251" y="438548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7393" y="5174695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Database </a:t>
            </a:r>
            <a:r>
              <a:rPr lang="en-US" dirty="0" err="1">
                <a:latin typeface="Open "/>
              </a:rPr>
              <a:t>mysql</a:t>
            </a:r>
            <a:endParaRPr lang="en-US" dirty="0">
              <a:latin typeface="Open "/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7201705" y="519075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7393" y="5941305"/>
            <a:ext cx="25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Notification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socket.io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7201705" y="595736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28554925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839951" y="1170877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docs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2" name="Straight Arrow Connector 11"/>
          <p:cNvCxnSpPr>
            <a:cxnSpLocks/>
            <a:stCxn id="4" idx="3"/>
            <a:endCxn id="14" idx="1"/>
          </p:cNvCxnSpPr>
          <p:nvPr/>
        </p:nvCxnSpPr>
        <p:spPr>
          <a:xfrm>
            <a:off x="5040351" y="1432934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6791093" y="1170877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tài liệu phát triển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1839951" y="20369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public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6" name="Straight Arrow Connector 25"/>
          <p:cNvCxnSpPr>
            <a:cxnSpLocks/>
            <a:stCxn id="25" idx="3"/>
            <a:endCxn id="27" idx="1"/>
          </p:cNvCxnSpPr>
          <p:nvPr/>
        </p:nvCxnSpPr>
        <p:spPr>
          <a:xfrm>
            <a:off x="5040351" y="22990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/>
          <p:cNvSpPr/>
          <p:nvPr/>
        </p:nvSpPr>
        <p:spPr>
          <a:xfrm>
            <a:off x="6791093" y="20369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chứa các tài nguyên của site như ảnh, css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1839951" y="290303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schema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9" name="Straight Arrow Connector 28"/>
          <p:cNvCxnSpPr>
            <a:cxnSpLocks/>
            <a:stCxn id="28" idx="3"/>
            <a:endCxn id="30" idx="1"/>
          </p:cNvCxnSpPr>
          <p:nvPr/>
        </p:nvCxnSpPr>
        <p:spPr>
          <a:xfrm>
            <a:off x="5040351" y="316508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: Rounded Corners 29"/>
          <p:cNvSpPr/>
          <p:nvPr/>
        </p:nvSpPr>
        <p:spPr>
          <a:xfrm>
            <a:off x="6791093" y="290303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build tự động graphql.. 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839951" y="3769108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scripts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2" name="Straight Arrow Connector 31"/>
          <p:cNvCxnSpPr>
            <a:cxnSpLocks/>
            <a:stCxn id="31" idx="3"/>
            <a:endCxn id="33" idx="1"/>
          </p:cNvCxnSpPr>
          <p:nvPr/>
        </p:nvCxnSpPr>
        <p:spPr>
          <a:xfrm>
            <a:off x="5040351" y="4031165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/>
          <p:cNvSpPr/>
          <p:nvPr/>
        </p:nvSpPr>
        <p:spPr>
          <a:xfrm>
            <a:off x="6791093" y="3769108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các script cài đặt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1839951" y="463518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webpack-dev-server.js</a:t>
            </a:r>
            <a:br>
              <a:rPr lang="en-US">
                <a:solidFill>
                  <a:schemeClr val="tx1"/>
                </a:solidFill>
                <a:latin typeface="Open "/>
              </a:rPr>
            </a:b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5" name="Straight Arrow Connector 34"/>
          <p:cNvCxnSpPr>
            <a:cxnSpLocks/>
            <a:stCxn id="34" idx="3"/>
            <a:endCxn id="36" idx="1"/>
          </p:cNvCxnSpPr>
          <p:nvPr/>
        </p:nvCxnSpPr>
        <p:spPr>
          <a:xfrm>
            <a:off x="5040351" y="489723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791093" y="463518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webclient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1839951" y="55012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Webpack.node.config.js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Arrow Connector 37"/>
          <p:cNvCxnSpPr>
            <a:cxnSpLocks/>
            <a:stCxn id="37" idx="3"/>
            <a:endCxn id="39" idx="1"/>
          </p:cNvCxnSpPr>
          <p:nvPr/>
        </p:nvCxnSpPr>
        <p:spPr>
          <a:xfrm>
            <a:off x="5040351" y="57633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: Rounded Corners 38"/>
          <p:cNvSpPr/>
          <p:nvPr/>
        </p:nvSpPr>
        <p:spPr>
          <a:xfrm>
            <a:off x="6791093" y="55012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nodejs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61707992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86883" y="3016404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client</a:t>
            </a:r>
            <a:endParaRPr lang="en-US" sz="2000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858322" y="295351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858322" y="2107581"/>
            <a:ext cx="0" cy="2665141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3858322" y="209642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3858322" y="383602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93942" y="1814528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__tests</a:t>
            </a:r>
            <a:r>
              <a:rPr lang="en-US" dirty="0" smtClean="0">
                <a:solidFill>
                  <a:schemeClr val="tx1"/>
                </a:solidFill>
                <a:latin typeface="Open "/>
              </a:rPr>
              <a:t>_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93942" y="2674735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stylesheets</a:t>
            </a:r>
            <a:endParaRPr lang="en-US" sz="1400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93941" y="3544528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ui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>
            <a:off x="5586760" y="2106020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: Rounded Corners 27"/>
          <p:cNvSpPr/>
          <p:nvPr/>
        </p:nvSpPr>
        <p:spPr>
          <a:xfrm>
            <a:off x="6467708" y="181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Thư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mục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chứa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test case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6467708" y="266358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Chia </a:t>
            </a:r>
            <a:r>
              <a:rPr lang="en-US" dirty="0" err="1">
                <a:solidFill>
                  <a:schemeClr val="tx1"/>
                </a:solidFill>
              </a:rPr>
              <a:t>nhỏ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file </a:t>
            </a:r>
            <a:r>
              <a:rPr lang="en-US" dirty="0" err="1">
                <a:solidFill>
                  <a:schemeClr val="tx1"/>
                </a:solidFill>
              </a:rPr>
              <a:t>scss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6423103" y="354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components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1" name="Straight Connector 30"/>
          <p:cNvCxnSpPr>
            <a:stCxn id="26" idx="3"/>
            <a:endCxn id="30" idx="1"/>
          </p:cNvCxnSpPr>
          <p:nvPr/>
        </p:nvCxnSpPr>
        <p:spPr>
          <a:xfrm>
            <a:off x="5586760" y="3836020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25" idx="3"/>
            <a:endCxn id="29" idx="1"/>
          </p:cNvCxnSpPr>
          <p:nvPr/>
        </p:nvCxnSpPr>
        <p:spPr>
          <a:xfrm>
            <a:off x="5586760" y="2953516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endCxn id="36" idx="1"/>
          </p:cNvCxnSpPr>
          <p:nvPr/>
        </p:nvCxnSpPr>
        <p:spPr>
          <a:xfrm>
            <a:off x="3858322" y="4772722"/>
            <a:ext cx="635619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493941" y="4481230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423103" y="448123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website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Connector 37"/>
          <p:cNvCxnSpPr>
            <a:stCxn id="36" idx="3"/>
            <a:endCxn id="37" idx="1"/>
          </p:cNvCxnSpPr>
          <p:nvPr/>
        </p:nvCxnSpPr>
        <p:spPr>
          <a:xfrm>
            <a:off x="5586760" y="4772722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</p:cNvCxnSpPr>
          <p:nvPr/>
        </p:nvCxnSpPr>
        <p:spPr>
          <a:xfrm flipV="1">
            <a:off x="2536903" y="3440150"/>
            <a:ext cx="1321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82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Web client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: </a:t>
            </a:r>
          </a:p>
          <a:p>
            <a:pPr>
              <a:buFontTx/>
              <a:buChar char="-"/>
            </a:pPr>
            <a:r>
              <a:rPr lang="en-US" dirty="0" smtClean="0"/>
              <a:t>Frontend</a:t>
            </a:r>
          </a:p>
          <a:p>
            <a:pPr>
              <a:buFontTx/>
              <a:buChar char="-"/>
            </a:pPr>
            <a:r>
              <a:rPr lang="en-US" dirty="0" smtClean="0"/>
              <a:t>Backend</a:t>
            </a:r>
          </a:p>
          <a:p>
            <a:pPr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hared</a:t>
            </a:r>
          </a:p>
          <a:p>
            <a:r>
              <a:rPr lang="en-US" dirty="0" smtClean="0"/>
              <a:t>File root </a:t>
            </a:r>
            <a:r>
              <a:rPr lang="en-US" dirty="0" err="1" smtClean="0"/>
              <a:t>là</a:t>
            </a:r>
            <a:r>
              <a:rPr lang="en-US" dirty="0" smtClean="0"/>
              <a:t> component </a:t>
            </a:r>
            <a:r>
              <a:rPr lang="en-US" dirty="0" err="1" smtClean="0"/>
              <a:t>chính</a:t>
            </a:r>
            <a:r>
              <a:rPr lang="en-US" dirty="0" smtClean="0"/>
              <a:t>, </a:t>
            </a:r>
            <a:r>
              <a:rPr lang="en-US" dirty="0" err="1" smtClean="0"/>
              <a:t>chứa</a:t>
            </a:r>
            <a:r>
              <a:rPr lang="en-US" dirty="0" smtClean="0"/>
              <a:t> routes, </a:t>
            </a:r>
            <a:r>
              <a:rPr lang="en-US" dirty="0" err="1" smtClean="0"/>
              <a:t>mỗi</a:t>
            </a:r>
            <a:r>
              <a:rPr lang="en-US" dirty="0" smtClean="0"/>
              <a:t> route </a:t>
            </a:r>
            <a:r>
              <a:rPr lang="en-US" dirty="0" err="1" smtClean="0"/>
              <a:t>sẽ</a:t>
            </a:r>
            <a:r>
              <a:rPr lang="en-US" dirty="0" smtClean="0"/>
              <a:t> link </a:t>
            </a:r>
            <a:r>
              <a:rPr lang="en-US" dirty="0" err="1" smtClean="0"/>
              <a:t>đến</a:t>
            </a:r>
            <a:r>
              <a:rPr lang="en-US" dirty="0" smtClean="0"/>
              <a:t> 1 container component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loại</a:t>
            </a:r>
            <a:r>
              <a:rPr lang="en-US" dirty="0" smtClean="0"/>
              <a:t> react component </a:t>
            </a:r>
            <a:r>
              <a:rPr lang="en-US" dirty="0" err="1" smtClean="0"/>
              <a:t>chính</a:t>
            </a:r>
            <a:r>
              <a:rPr lang="en-US" dirty="0" smtClean="0"/>
              <a:t>: container + component + </a:t>
            </a:r>
            <a:r>
              <a:rPr lang="en-US" dirty="0" err="1" smtClean="0"/>
              <a:t>ui</a:t>
            </a:r>
            <a:r>
              <a:rPr lang="en-US" dirty="0" smtClean="0"/>
              <a:t> elements.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7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store,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update </a:t>
            </a:r>
            <a:r>
              <a:rPr lang="en-US" dirty="0" err="1"/>
              <a:t>api</a:t>
            </a:r>
            <a:r>
              <a:rPr lang="en-US" dirty="0"/>
              <a:t>, mutation </a:t>
            </a:r>
            <a:r>
              <a:rPr lang="en-US" dirty="0" err="1"/>
              <a:t>graphql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code layout </a:t>
            </a:r>
            <a:r>
              <a:rPr lang="en-US" dirty="0" err="1"/>
              <a:t>thuần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container </a:t>
            </a:r>
            <a:r>
              <a:rPr lang="en-US" dirty="0" err="1"/>
              <a:t>vào</a:t>
            </a:r>
            <a:r>
              <a:rPr lang="en-US" dirty="0"/>
              <a:t> component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trong</a:t>
            </a:r>
            <a:r>
              <a:rPr lang="en-US" dirty="0" smtClean="0"/>
              <a:t> container,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state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props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render </a:t>
            </a:r>
            <a:r>
              <a:rPr lang="en-US" dirty="0" err="1" smtClean="0"/>
              <a:t>lại</a:t>
            </a:r>
            <a:r>
              <a:rPr lang="en-US" dirty="0"/>
              <a:t> </a:t>
            </a:r>
            <a:r>
              <a:rPr lang="en-US" dirty="0" smtClean="0"/>
              <a:t>template </a:t>
            </a:r>
            <a:r>
              <a:rPr lang="en-US" dirty="0" err="1" smtClean="0"/>
              <a:t>jsx</a:t>
            </a:r>
            <a:r>
              <a:rPr lang="en-US" dirty="0" smtClean="0"/>
              <a:t>, component tree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411"/>
            <a:ext cx="10515600" cy="4844552"/>
          </a:xfrm>
        </p:spPr>
        <p:txBody>
          <a:bodyPr/>
          <a:lstStyle/>
          <a:p>
            <a:r>
              <a:rPr lang="en-US" dirty="0" smtClean="0"/>
              <a:t>Component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1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1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1 menu bar, profile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form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/>
          <a:stretch/>
        </p:blipFill>
        <p:spPr>
          <a:xfrm>
            <a:off x="1648577" y="2854466"/>
            <a:ext cx="8197587" cy="40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/>
              <a:t>Ui</a:t>
            </a:r>
            <a:r>
              <a:rPr lang="en-US" sz="5400" b="1" dirty="0"/>
              <a:t>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165" y="1667113"/>
            <a:ext cx="6725194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Ui</a:t>
            </a:r>
            <a:r>
              <a:rPr lang="en-US" dirty="0" smtClean="0"/>
              <a:t> elements: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react component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logic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thù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bầy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property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 font </a:t>
            </a:r>
            <a:r>
              <a:rPr lang="en-US" dirty="0" err="1" smtClean="0"/>
              <a:t>chữ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public event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folder </a:t>
            </a:r>
            <a:r>
              <a:rPr lang="en-US" dirty="0" err="1" smtClean="0"/>
              <a:t>riêng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style, resources </a:t>
            </a:r>
            <a:r>
              <a:rPr lang="en-US" dirty="0" err="1" smtClean="0"/>
              <a:t>riêng</a:t>
            </a:r>
            <a:r>
              <a:rPr lang="en-US" dirty="0" smtClean="0"/>
              <a:t>,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stateless,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pure component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shallow compare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 descr="http://andrewhfarmer.com/what-are-css-modules/img/css-modules-diagram-extend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60" y="905929"/>
            <a:ext cx="4689566" cy="46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09" y="3252288"/>
            <a:ext cx="1433095" cy="140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2" y="3252288"/>
            <a:ext cx="1433458" cy="129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80" y="3337603"/>
            <a:ext cx="2170186" cy="1282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131" y="2920181"/>
            <a:ext cx="1969626" cy="19696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541" y="1765277"/>
            <a:ext cx="5214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React ecosystem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89" y="3252288"/>
            <a:ext cx="1658195" cy="14868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574508"/>
            <a:ext cx="6237027" cy="390121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019314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650198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019314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650198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22" name="Oval 21"/>
          <p:cNvSpPr/>
          <p:nvPr/>
        </p:nvSpPr>
        <p:spPr>
          <a:xfrm>
            <a:off x="13019314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650198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</p:spTree>
    <p:extLst>
      <p:ext uri="{BB962C8B-B14F-4D97-AF65-F5344CB8AC3E}">
        <p14:creationId xmlns:p14="http://schemas.microsoft.com/office/powerpoint/2010/main" val="10006238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client-</a:t>
            </a:r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store </a:t>
            </a:r>
            <a:r>
              <a:rPr lang="en-US" dirty="0" err="1" smtClean="0"/>
              <a:t>ở</a:t>
            </a:r>
            <a:r>
              <a:rPr lang="en-US" dirty="0" smtClean="0"/>
              <a:t> container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container </a:t>
            </a:r>
            <a:r>
              <a:rPr lang="en-US" dirty="0" err="1" smtClean="0"/>
              <a:t>và</a:t>
            </a:r>
            <a:r>
              <a:rPr lang="en-US" dirty="0" smtClean="0"/>
              <a:t> component qua </a:t>
            </a:r>
            <a:r>
              <a:rPr lang="en-US" dirty="0" err="1" smtClean="0"/>
              <a:t>các</a:t>
            </a:r>
            <a:r>
              <a:rPr lang="en-US" dirty="0" smtClean="0"/>
              <a:t> reference,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render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copy folder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xong</a:t>
            </a:r>
            <a:r>
              <a:rPr lang="en-US" dirty="0" smtClean="0"/>
              <a:t>,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theme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đụng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domain </a:t>
            </a:r>
            <a:r>
              <a:rPr lang="en-US" dirty="0" err="1" smtClean="0"/>
              <a:t>className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1 theme,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,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font </a:t>
            </a:r>
            <a:r>
              <a:rPr lang="en-US" dirty="0" err="1" smtClean="0"/>
              <a:t>chữ</a:t>
            </a:r>
            <a:r>
              <a:rPr lang="en-US" dirty="0" smtClean="0"/>
              <a:t>,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green400, green500, </a:t>
            </a:r>
            <a:r>
              <a:rPr lang="en-US" dirty="0" err="1" smtClean="0"/>
              <a:t>textSmall</a:t>
            </a:r>
            <a:r>
              <a:rPr lang="en-US" dirty="0" smtClean="0"/>
              <a:t>, </a:t>
            </a:r>
            <a:r>
              <a:rPr lang="en-US" dirty="0" err="1" smtClean="0"/>
              <a:t>textLarge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theme,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Icon </a:t>
            </a:r>
            <a:r>
              <a:rPr lang="en-US" dirty="0" err="1" smtClean="0"/>
              <a:t>cần</a:t>
            </a:r>
            <a:r>
              <a:rPr lang="en-US" dirty="0" smtClean="0"/>
              <a:t> font-family </a:t>
            </a:r>
            <a:r>
              <a:rPr lang="en-US" dirty="0" err="1" smtClean="0"/>
              <a:t>gì</a:t>
            </a:r>
            <a:r>
              <a:rPr lang="en-US" dirty="0" smtClean="0"/>
              <a:t>, Button </a:t>
            </a:r>
            <a:r>
              <a:rPr lang="en-US" dirty="0" err="1" smtClean="0"/>
              <a:t>cần</a:t>
            </a:r>
            <a:r>
              <a:rPr lang="en-US" dirty="0" smtClean="0"/>
              <a:t> padding, </a:t>
            </a:r>
            <a:r>
              <a:rPr lang="en-US" dirty="0" err="1" smtClean="0"/>
              <a:t>fontSize</a:t>
            </a:r>
            <a:r>
              <a:rPr lang="en-US" dirty="0" smtClean="0"/>
              <a:t>, color, background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Gom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assets </a:t>
            </a:r>
            <a:r>
              <a:rPr lang="en-US" dirty="0" err="1" smtClean="0"/>
              <a:t>gồm</a:t>
            </a:r>
            <a:r>
              <a:rPr lang="en-US" dirty="0" smtClean="0"/>
              <a:t> font file, </a:t>
            </a:r>
            <a:r>
              <a:rPr lang="en-US" dirty="0" err="1" smtClean="0"/>
              <a:t>ảnh</a:t>
            </a:r>
            <a:r>
              <a:rPr lang="en-US" dirty="0" smtClean="0"/>
              <a:t>, file audio, video...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141" y="365125"/>
            <a:ext cx="3165088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flow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906536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react component</a:t>
            </a:r>
          </a:p>
        </p:txBody>
      </p:sp>
      <p:cxnSp>
        <p:nvCxnSpPr>
          <p:cNvPr id="6" name="Straight Arrow Connector 5"/>
          <p:cNvCxnSpPr>
            <a:cxnSpLocks/>
            <a:stCxn id="4" idx="3"/>
          </p:cNvCxnSpPr>
          <p:nvPr/>
        </p:nvCxnSpPr>
        <p:spPr>
          <a:xfrm flipV="1">
            <a:off x="7337501" y="1895706"/>
            <a:ext cx="1126274" cy="557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8463775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tx1"/>
                </a:solidFill>
                <a:latin typeface="Open "/>
              </a:rPr>
              <a:t>Đưa vào route để truy cập qua url</a:t>
            </a:r>
            <a:endParaRPr lang="en-US">
              <a:solidFill>
                <a:schemeClr val="tx1"/>
              </a:solidFill>
              <a:latin typeface="Open 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557453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api method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4906535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action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mô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lấy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463774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reducer để cập nhật store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473818" y="5449809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saga để quản lý api call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906535" y="5449808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truy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8463773" y="5449808"/>
            <a:ext cx="3523788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kết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nối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trạng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thái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về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props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của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react 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6799" y="1510985"/>
            <a:ext cx="1645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2357933" y="2319454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  <a:stCxn id="11" idx="3"/>
            <a:endCxn id="12" idx="1"/>
          </p:cNvCxnSpPr>
          <p:nvPr/>
        </p:nvCxnSpPr>
        <p:spPr>
          <a:xfrm>
            <a:off x="3988418" y="3882482"/>
            <a:ext cx="9181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13" idx="1"/>
          </p:cNvCxnSpPr>
          <p:nvPr/>
        </p:nvCxnSpPr>
        <p:spPr>
          <a:xfrm>
            <a:off x="7337500" y="3882481"/>
            <a:ext cx="11262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Freeform: Shape 30"/>
          <p:cNvSpPr/>
          <p:nvPr/>
        </p:nvSpPr>
        <p:spPr>
          <a:xfrm>
            <a:off x="2335627" y="4308085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14" idx="3"/>
            <a:endCxn id="15" idx="1"/>
          </p:cNvCxnSpPr>
          <p:nvPr/>
        </p:nvCxnSpPr>
        <p:spPr>
          <a:xfrm flipV="1">
            <a:off x="3904783" y="5856828"/>
            <a:ext cx="1001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16" idx="1"/>
          </p:cNvCxnSpPr>
          <p:nvPr/>
        </p:nvCxnSpPr>
        <p:spPr>
          <a:xfrm>
            <a:off x="7337500" y="5856828"/>
            <a:ext cx="112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Store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34" y="1067980"/>
            <a:ext cx="11090366" cy="30468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Action </a:t>
            </a:r>
            <a:r>
              <a:rPr lang="en-US" sz="2400" dirty="0" err="1" smtClean="0"/>
              <a:t>gồm</a:t>
            </a:r>
            <a:r>
              <a:rPr lang="en-US" sz="2400" dirty="0" smtClean="0"/>
              <a:t> 2 </a:t>
            </a:r>
            <a:r>
              <a:rPr lang="en-US" sz="2400" dirty="0" err="1" smtClean="0"/>
              <a:t>loại</a:t>
            </a:r>
            <a:r>
              <a:rPr lang="en-US" sz="2400" dirty="0" smtClean="0"/>
              <a:t>, 1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request saga </a:t>
            </a: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r>
              <a:rPr lang="en-US" sz="2400" dirty="0" smtClean="0"/>
              <a:t>, 1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cập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store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reducers</a:t>
            </a:r>
          </a:p>
          <a:p>
            <a:r>
              <a:rPr lang="en-US" sz="2400" dirty="0" smtClean="0"/>
              <a:t>Reducer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action request saga, </a:t>
            </a:r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action do saga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endParaRPr lang="en-US" sz="2400" dirty="0" smtClean="0"/>
          </a:p>
          <a:p>
            <a:r>
              <a:rPr lang="en-US" sz="2400" dirty="0" smtClean="0"/>
              <a:t>Selectors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store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tra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react component</a:t>
            </a:r>
          </a:p>
        </p:txBody>
      </p:sp>
      <p:pic>
        <p:nvPicPr>
          <p:cNvPr id="3074" name="Picture 2" descr="React-redux-sag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23" y="2841741"/>
            <a:ext cx="9050565" cy="48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-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background,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promise</a:t>
            </a:r>
          </a:p>
          <a:p>
            <a:r>
              <a:rPr lang="en-US" dirty="0" smtClean="0"/>
              <a:t>Saga: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request,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creators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store.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cặp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meta </a:t>
            </a:r>
            <a:r>
              <a:rPr lang="en-US" dirty="0" err="1" smtClean="0"/>
              <a:t>và</a:t>
            </a:r>
            <a:r>
              <a:rPr lang="en-US" dirty="0" smtClean="0"/>
              <a:t> payload,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meta </a:t>
            </a:r>
            <a:r>
              <a:rPr lang="en-US" dirty="0" err="1" smtClean="0"/>
              <a:t>báo</a:t>
            </a:r>
            <a:r>
              <a:rPr lang="en-US" dirty="0" smtClean="0"/>
              <a:t> success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payload </a:t>
            </a:r>
            <a:r>
              <a:rPr lang="en-US" dirty="0" err="1" smtClean="0"/>
              <a:t>là</a:t>
            </a:r>
            <a:r>
              <a:rPr lang="en-US" dirty="0" smtClean="0"/>
              <a:t> 1 list, </a:t>
            </a:r>
            <a:r>
              <a:rPr lang="en-US" dirty="0" err="1" smtClean="0"/>
              <a:t>còn</a:t>
            </a:r>
            <a:r>
              <a:rPr lang="en-US" dirty="0" smtClean="0"/>
              <a:t> meta </a:t>
            </a:r>
            <a:r>
              <a:rPr lang="en-US" dirty="0" err="1" smtClean="0"/>
              <a:t>báo</a:t>
            </a:r>
            <a:r>
              <a:rPr lang="en-US" dirty="0" smtClean="0"/>
              <a:t> error payload </a:t>
            </a:r>
            <a:r>
              <a:rPr lang="en-US" dirty="0" err="1" smtClean="0"/>
              <a:t>là</a:t>
            </a:r>
            <a:r>
              <a:rPr lang="en-US" dirty="0" smtClean="0"/>
              <a:t> message </a:t>
            </a:r>
            <a:r>
              <a:rPr lang="en-US" dirty="0" err="1" smtClean="0"/>
              <a:t>lỗi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Redux</a:t>
            </a:r>
            <a:r>
              <a:rPr lang="en-US" dirty="0" smtClean="0"/>
              <a:t>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React components.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9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1103972" y="3066585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Mobile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601844" y="2665142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601844" y="265399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601844" y="4393581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37464" y="2372089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7463" y="4102089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cxnSp>
        <p:nvCxnSpPr>
          <p:cNvPr id="25" name="Straight Arrow Connector 24"/>
          <p:cNvCxnSpPr>
            <a:cxnSpLocks/>
            <a:stCxn id="22" idx="3"/>
          </p:cNvCxnSpPr>
          <p:nvPr/>
        </p:nvCxnSpPr>
        <p:spPr>
          <a:xfrm>
            <a:off x="5330282" y="2663581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: Rounded Corners 25"/>
          <p:cNvSpPr/>
          <p:nvPr/>
        </p:nvSpPr>
        <p:spPr>
          <a:xfrm>
            <a:off x="6211230" y="237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6166625" y="410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mobile</a:t>
            </a:r>
          </a:p>
        </p:txBody>
      </p:sp>
      <p:cxnSp>
        <p:nvCxnSpPr>
          <p:cNvPr id="29" name="Straight Connector 28"/>
          <p:cNvCxnSpPr>
            <a:stCxn id="24" idx="3"/>
            <a:endCxn id="28" idx="1"/>
          </p:cNvCxnSpPr>
          <p:nvPr/>
        </p:nvCxnSpPr>
        <p:spPr>
          <a:xfrm>
            <a:off x="5330282" y="4393581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7" idx="3"/>
          </p:cNvCxnSpPr>
          <p:nvPr/>
        </p:nvCxnSpPr>
        <p:spPr>
          <a:xfrm flipV="1">
            <a:off x="2653992" y="3479181"/>
            <a:ext cx="947852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712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Web client,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module react, </a:t>
            </a:r>
            <a:r>
              <a:rPr lang="en-US" dirty="0" err="1" smtClean="0"/>
              <a:t>redux</a:t>
            </a:r>
            <a:r>
              <a:rPr lang="en-US" dirty="0"/>
              <a:t>, component, container, hay </a:t>
            </a:r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wrapper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redux</a:t>
            </a:r>
            <a:r>
              <a:rPr lang="en-US" dirty="0" smtClean="0"/>
              <a:t>-form..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react-native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web client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android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99% code, </a:t>
            </a:r>
            <a:r>
              <a:rPr lang="en-US" dirty="0" err="1" smtClean="0"/>
              <a:t>trừ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android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ở </a:t>
            </a:r>
            <a:r>
              <a:rPr lang="en-US" dirty="0" err="1" smtClean="0"/>
              <a:t>tên</a:t>
            </a:r>
            <a:r>
              <a:rPr lang="en-US" dirty="0" smtClean="0"/>
              <a:t> component,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WifiManagerAndroid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58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1059367" y="2843560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  <a:endParaRPr lang="en-US" sz="2000" dirty="0">
              <a:solidFill>
                <a:schemeClr val="tx1"/>
              </a:solidFill>
              <a:latin typeface="Product Sans" panose="020B0503030502040203" pitchFamily="34" charset="0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2609387" y="3267307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3557239" y="2442117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557239" y="2430965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557239" y="417055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92859" y="2149064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data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92859" y="3009271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models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2858" y="3879064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routes</a:t>
            </a:r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285677" y="2440556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6166625" y="214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tối ưu dữ liệu trả về, mô tả graphql, decode dữ 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166625" y="2998116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model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với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squelize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6122020" y="387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pen "/>
              </a:rPr>
              <a:t>Chia nhỏ code các 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8" name="Straight Connector 17"/>
          <p:cNvCxnSpPr>
            <a:stCxn id="13" idx="3"/>
            <a:endCxn id="17" idx="1"/>
          </p:cNvCxnSpPr>
          <p:nvPr/>
        </p:nvCxnSpPr>
        <p:spPr>
          <a:xfrm>
            <a:off x="5285677" y="4170556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2" idx="3"/>
            <a:endCxn id="16" idx="1"/>
          </p:cNvCxnSpPr>
          <p:nvPr/>
        </p:nvCxnSpPr>
        <p:spPr>
          <a:xfrm>
            <a:off x="5285677" y="3288052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68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103970" y="3100040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model </a:t>
            </a:r>
            <a:r>
              <a:rPr lang="en-US" sz="2000" dirty="0" err="1">
                <a:latin typeface="Open "/>
              </a:rPr>
              <a:t>sequelize</a:t>
            </a:r>
            <a:endParaRPr lang="en-US" sz="2000" dirty="0">
              <a:latin typeface="Open 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799" y="1510985"/>
            <a:ext cx="1794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936272" y="3100039"/>
            <a:ext cx="2698595" cy="16804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script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upgrade database 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512097" y="3100039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route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viết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api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trả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về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dữ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liệu</a:t>
            </a:r>
            <a:endParaRPr lang="en-US" sz="2000" dirty="0">
              <a:latin typeface="Open 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6" idx="1"/>
          </p:cNvCxnSpPr>
          <p:nvPr/>
        </p:nvCxnSpPr>
        <p:spPr>
          <a:xfrm flipV="1">
            <a:off x="3802565" y="3940246"/>
            <a:ext cx="11337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6" idx="3"/>
            <a:endCxn id="7" idx="1"/>
          </p:cNvCxnSpPr>
          <p:nvPr/>
        </p:nvCxnSpPr>
        <p:spPr>
          <a:xfrm>
            <a:off x="7634867" y="3940246"/>
            <a:ext cx="87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2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6"/>
            <a:ext cx="10515600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structure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103972" y="3233853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Build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2653992" y="3657600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601844" y="2832410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01844" y="2821258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601844" y="456084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37464" y="2539357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db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7464" y="3399564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37463" y="4269357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schema</a:t>
            </a:r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>
            <a:off x="5330282" y="2830849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211230" y="253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database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sửa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211230" y="338840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server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6166625" y="426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graphql</a:t>
            </a:r>
            <a:r>
              <a:rPr lang="en-US" dirty="0">
                <a:solidFill>
                  <a:schemeClr val="tx1"/>
                </a:solidFill>
              </a:rPr>
              <a:t>.. </a:t>
            </a:r>
          </a:p>
        </p:txBody>
      </p:sp>
      <p:cxnSp>
        <p:nvCxnSpPr>
          <p:cNvPr id="34" name="Straight Connector 33"/>
          <p:cNvCxnSpPr>
            <a:stCxn id="20" idx="3"/>
            <a:endCxn id="25" idx="1"/>
          </p:cNvCxnSpPr>
          <p:nvPr/>
        </p:nvCxnSpPr>
        <p:spPr>
          <a:xfrm>
            <a:off x="5330282" y="4560849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9" idx="3"/>
            <a:endCxn id="24" idx="1"/>
          </p:cNvCxnSpPr>
          <p:nvPr/>
        </p:nvCxnSpPr>
        <p:spPr>
          <a:xfrm>
            <a:off x="5330282" y="3678345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050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6510" y="2509013"/>
            <a:ext cx="3207223" cy="32072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95112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8917" y="2546904"/>
            <a:ext cx="603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95112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6840" y="3527268"/>
            <a:ext cx="5934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11" name="Oval 10"/>
          <p:cNvSpPr/>
          <p:nvPr/>
        </p:nvSpPr>
        <p:spPr>
          <a:xfrm>
            <a:off x="4995112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2975" y="4675041"/>
            <a:ext cx="6333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2658" y="-1362547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1524002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-1524001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16139" y="1090330"/>
            <a:ext cx="1789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ReactJS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4345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2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" b="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7639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3-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8690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b="1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2897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" b="2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1185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Alop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alo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3" b="19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3735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Alop</a:t>
            </a:r>
            <a:endParaRPr lang="en-US" dirty="0"/>
          </a:p>
        </p:txBody>
      </p:sp>
      <p:pic>
        <p:nvPicPr>
          <p:cNvPr id="4" name="Content Placeholder 3" descr="alop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7" b="20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648732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Product</a:t>
            </a:r>
          </a:p>
        </p:txBody>
      </p:sp>
      <p:pic>
        <p:nvPicPr>
          <p:cNvPr id="4" name="Content Placeholder 3" descr="alop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2" b="19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2255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194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Thanks and have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1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4973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2658" y="147598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1" y="2479964"/>
            <a:ext cx="109979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React sẽ tự tính toán sự thay đổi của 1 nhánh các </a:t>
            </a:r>
            <a:endParaRPr lang="vi-VN" sz="3200" dirty="0" smtClean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vi-VN" sz="3200" dirty="0" smtClean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Components</a:t>
            </a:r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, </a:t>
            </a:r>
            <a:r>
              <a:rPr lang="vi-VN" sz="3200" dirty="0" smtClean="0">
                <a:solidFill>
                  <a:schemeClr val="bg2">
                    <a:lumMod val="25000"/>
                  </a:schemeClr>
                </a:solidFill>
                <a:latin typeface="Open "/>
              </a:rPr>
              <a:t>chỉ </a:t>
            </a:r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những Components nào thay đổi thì mới render lại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4688636"/>
            <a:ext cx="10747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Hỗ trợ hot-reloading, đem lại trải nghiệm lập trình nhanh hơn, không cần re-build hay re-run lại toàn bộ app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-678874" y="2785130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-678873" y="4799188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1637731" y="-3059625"/>
            <a:ext cx="3207223" cy="32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8" y="1045509"/>
            <a:ext cx="584367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3390" y="5443159"/>
            <a:ext cx="7285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Viết code 1 lần, sử dụng nhiều nơi (ios, android, windows, tizen...) </a:t>
            </a:r>
            <a:endParaRPr lang="en-US" sz="2800" dirty="0">
              <a:latin typeface="Open 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-793066" y="-1277184"/>
            <a:ext cx="3736709" cy="37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481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6" y="1024503"/>
            <a:ext cx="3351432" cy="4243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4" y="1108377"/>
            <a:ext cx="6362700" cy="370840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1335042" y="5488130"/>
            <a:ext cx="271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Ionic framework</a:t>
            </a:r>
            <a:endParaRPr lang="en-US" sz="2800" dirty="0">
              <a:latin typeface="Open 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6277707" y="5488130"/>
            <a:ext cx="422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React-native framework</a:t>
            </a:r>
            <a:endParaRPr lang="en-US" sz="2800" dirty="0">
              <a:latin typeface="Open 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-4904509" y="-32635"/>
            <a:ext cx="4572000" cy="7010400"/>
          </a:xfrm>
          <a:prstGeom prst="parallelogram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86103" y="275578"/>
            <a:ext cx="1009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React in other environments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429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091" y="2549235"/>
            <a:ext cx="6651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Open "/>
              </a:rPr>
              <a:t>Các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công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nghệ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sử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dụng</a:t>
            </a:r>
            <a:endParaRPr lang="en-US" sz="5400" dirty="0">
              <a:latin typeface="Open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9881" y="4567145"/>
            <a:ext cx="724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Redux</a:t>
            </a:r>
            <a:r>
              <a:rPr lang="en-US" sz="4000" dirty="0" smtClean="0"/>
              <a:t> + Saga + </a:t>
            </a:r>
            <a:r>
              <a:rPr lang="en-US" sz="4000" dirty="0" err="1" smtClean="0"/>
              <a:t>Webpack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84735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5361" y="301584"/>
            <a:ext cx="2300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6" y="1079248"/>
            <a:ext cx="7093131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365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709" y="499649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 - Saga</a:t>
            </a:r>
          </a:p>
        </p:txBody>
      </p:sp>
      <p:pic>
        <p:nvPicPr>
          <p:cNvPr id="14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1621675"/>
            <a:ext cx="4135339" cy="1985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4409507"/>
            <a:ext cx="4193004" cy="1627872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3255897" y="3682165"/>
            <a:ext cx="33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Promise</a:t>
            </a:r>
            <a:endParaRPr lang="en-US" sz="2800" dirty="0">
              <a:latin typeface="Open 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3177778" y="6241501"/>
            <a:ext cx="347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redux-saga</a:t>
            </a:r>
            <a:endParaRPr lang="en-US" sz="2800" dirty="0">
              <a:latin typeface="Open 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7585540" y="2196776"/>
            <a:ext cx="413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rắc rối</a:t>
            </a:r>
            <a:r>
              <a:rPr lang="vi-VN" dirty="0" smtClean="0"/>
              <a:t>.</a:t>
            </a:r>
          </a:p>
          <a:p>
            <a:r>
              <a:rPr lang="vi-VN" dirty="0" smtClean="0"/>
              <a:t>Hay gặp callback hell</a:t>
            </a:r>
          </a:p>
          <a:p>
            <a:r>
              <a:rPr lang="vi-VN" dirty="0" smtClean="0"/>
              <a:t>Có thể giải quyết bằng async + await</a:t>
            </a:r>
            <a:endParaRPr lang="en-US" dirty="0"/>
          </a:p>
          <a:p>
            <a:endParaRPr lang="vi-VN" dirty="0"/>
          </a:p>
          <a:p>
            <a:r>
              <a:rPr lang="vi-VN" dirty="0"/>
              <a:t>Khó khăn trong việc kiểm thử.</a:t>
            </a:r>
            <a:endParaRPr lang="en-US" dirty="0"/>
          </a:p>
        </p:txBody>
      </p:sp>
      <p:sp>
        <p:nvSpPr>
          <p:cNvPr id="19" name="TextBox 12"/>
          <p:cNvSpPr txBox="1"/>
          <p:nvPr/>
        </p:nvSpPr>
        <p:spPr>
          <a:xfrm>
            <a:off x="7585540" y="4655262"/>
            <a:ext cx="4137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theo luồng, sử dụng generator</a:t>
            </a:r>
            <a:r>
              <a:rPr lang="vi-VN" dirty="0" smtClean="0"/>
              <a:t>. Ngoài ra còn cung cấp các hàm để kiểm soát luồng như takeLatest, cancel, race...</a:t>
            </a:r>
            <a:endParaRPr lang="en-US" dirty="0"/>
          </a:p>
          <a:p>
            <a:endParaRPr lang="vi-VN" dirty="0"/>
          </a:p>
          <a:p>
            <a:r>
              <a:rPr lang="vi-VN" dirty="0"/>
              <a:t>Dễ dàng kiểm tra, nằm bắt luồng các sự kiện của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758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1273</Words>
  <Application>Microsoft Macintosh PowerPoint</Application>
  <PresentationFormat>Custom</PresentationFormat>
  <Paragraphs>158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structure</vt:lpstr>
      <vt:lpstr>Framework structure</vt:lpstr>
      <vt:lpstr>Requirements</vt:lpstr>
      <vt:lpstr>PowerPoint Presentation</vt:lpstr>
      <vt:lpstr>PowerPoint Presentation</vt:lpstr>
      <vt:lpstr>Web client</vt:lpstr>
      <vt:lpstr>Container</vt:lpstr>
      <vt:lpstr>Component</vt:lpstr>
      <vt:lpstr>Ui elements</vt:lpstr>
      <vt:lpstr>Web client-ui</vt:lpstr>
      <vt:lpstr>Theme</vt:lpstr>
      <vt:lpstr>Code flow</vt:lpstr>
      <vt:lpstr>Store</vt:lpstr>
      <vt:lpstr>Web client - store</vt:lpstr>
      <vt:lpstr>PowerPoint Presentation</vt:lpstr>
      <vt:lpstr>Mobile</vt:lpstr>
      <vt:lpstr>PowerPoint Presentation</vt:lpstr>
      <vt:lpstr>PowerPoint Presentation</vt:lpstr>
      <vt:lpstr>Code structure</vt:lpstr>
      <vt:lpstr>MCBook</vt:lpstr>
      <vt:lpstr>MCBook</vt:lpstr>
      <vt:lpstr>MCBook</vt:lpstr>
      <vt:lpstr>MCBook</vt:lpstr>
      <vt:lpstr>Alop</vt:lpstr>
      <vt:lpstr>Alop</vt:lpstr>
      <vt:lpstr>Product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bangoc</dc:creator>
  <cp:lastModifiedBy>Thanh Tu</cp:lastModifiedBy>
  <cp:revision>49</cp:revision>
  <dcterms:created xsi:type="dcterms:W3CDTF">2017-01-11T03:16:21Z</dcterms:created>
  <dcterms:modified xsi:type="dcterms:W3CDTF">2017-06-29T07:34:57Z</dcterms:modified>
</cp:coreProperties>
</file>